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70" r:id="rId11"/>
    <p:sldId id="266" r:id="rId12"/>
    <p:sldId id="269" r:id="rId13"/>
    <p:sldId id="271" r:id="rId14"/>
    <p:sldId id="268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3" r:id="rId25"/>
    <p:sldId id="285" r:id="rId26"/>
    <p:sldId id="286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B1D30-9F12-1443-AF40-66CF6AA70D45}" type="datetimeFigureOut">
              <a:t>5/28/18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B201F-1E6C-1149-A974-D02EB92202A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065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B1D30-9F12-1443-AF40-66CF6AA70D45}" type="datetimeFigureOut"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B201F-1E6C-1149-A974-D02EB92202A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066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B1D30-9F12-1443-AF40-66CF6AA70D45}" type="datetimeFigureOut"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B201F-1E6C-1149-A974-D02EB92202A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040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B1D30-9F12-1443-AF40-66CF6AA70D45}" type="datetimeFigureOut"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B201F-1E6C-1149-A974-D02EB92202A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228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B1D30-9F12-1443-AF40-66CF6AA70D45}" type="datetimeFigureOut"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B201F-1E6C-1149-A974-D02EB92202A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95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B1D30-9F12-1443-AF40-66CF6AA70D45}" type="datetimeFigureOut"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B201F-1E6C-1149-A974-D02EB92202A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954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B1D30-9F12-1443-AF40-66CF6AA70D45}" type="datetimeFigureOut">
              <a:t>5/29/18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B201F-1E6C-1149-A974-D02EB92202A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38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B1D30-9F12-1443-AF40-66CF6AA70D45}" type="datetimeFigureOut">
              <a:t>5/29/18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B201F-1E6C-1149-A974-D02EB92202A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13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B1D30-9F12-1443-AF40-66CF6AA70D45}" type="datetimeFigureOut">
              <a:t>5/29/18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B201F-1E6C-1149-A974-D02EB92202A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63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B1D30-9F12-1443-AF40-66CF6AA70D45}" type="datetimeFigureOut"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B201F-1E6C-1149-A974-D02EB92202A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2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B1D30-9F12-1443-AF40-66CF6AA70D45}" type="datetimeFigureOut"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B201F-1E6C-1149-A974-D02EB92202A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07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B1D30-9F12-1443-AF40-66CF6AA70D45}" type="datetimeFigureOut">
              <a:t>5/28/18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B201F-1E6C-1149-A974-D02EB92202A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249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ADgSTMla3EU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eg"/><Relationship Id="rId3" Type="http://schemas.openxmlformats.org/officeDocument/2006/relationships/image" Target="../media/image14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fury.cse.buffalo.edu/courses/cse331-u18/syllabus" TargetMode="External"/><Relationship Id="rId3" Type="http://schemas.openxmlformats.org/officeDocument/2006/relationships/hyperlink" Target="https://www.reddit.com/r/cse331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3" Type="http://schemas.openxmlformats.org/officeDocument/2006/relationships/image" Target="../media/image23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o.gl/forms/bgqcztbQGoyRDLU82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youtu.be/6IBMBS55NN0" TargetMode="External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69119" y="2031825"/>
            <a:ext cx="3225444" cy="273921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dirty="0"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FF"/>
                </a:solidFill>
                <a:latin typeface="+mn-lt"/>
                <a:ea typeface="+mn-ea"/>
                <a:cs typeface="+mn-cs"/>
              </a:rPr>
              <a:t>Welcome</a:t>
            </a:r>
            <a:r>
              <a:rPr lang="en-US" sz="3900" dirty="0">
                <a:latin typeface="+mn-lt"/>
                <a:ea typeface="+mn-ea"/>
                <a:cs typeface="+mn-cs"/>
              </a:rPr>
              <a:t>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900" dirty="0">
                <a:latin typeface="+mn-lt"/>
                <a:ea typeface="+mn-ea"/>
                <a:cs typeface="+mn-cs"/>
              </a:rPr>
              <a:t>to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900" dirty="0">
                <a:latin typeface="+mn-lt"/>
                <a:ea typeface="+mn-ea"/>
                <a:cs typeface="+mn-cs"/>
              </a:rPr>
              <a:t>CSE331</a:t>
            </a:r>
          </a:p>
        </p:txBody>
      </p:sp>
    </p:spTree>
    <p:extLst>
      <p:ext uri="{BB962C8B-B14F-4D97-AF65-F5344CB8AC3E}">
        <p14:creationId xmlns:p14="http://schemas.microsoft.com/office/powerpoint/2010/main" val="3014740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Why care about algorithms?</a:t>
            </a:r>
          </a:p>
        </p:txBody>
      </p:sp>
      <p:sp>
        <p:nvSpPr>
          <p:cNvPr id="33794" name="TextBox 3"/>
          <p:cNvSpPr txBox="1">
            <a:spLocks noChangeArrowheads="1"/>
          </p:cNvSpPr>
          <p:nvPr/>
        </p:nvSpPr>
        <p:spPr bwMode="auto">
          <a:xfrm>
            <a:off x="2909888" y="6051550"/>
            <a:ext cx="30924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/>
              <a:t>Google searches</a:t>
            </a:r>
          </a:p>
        </p:txBody>
      </p:sp>
      <p:pic>
        <p:nvPicPr>
          <p:cNvPr id="33795" name="Picture 5" descr="Picture 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1292225"/>
            <a:ext cx="6397625" cy="475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7916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Why care about algorithms?</a:t>
            </a: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0" y="1319213"/>
            <a:ext cx="9144000" cy="5351462"/>
            <a:chOff x="0" y="1319934"/>
            <a:chExt cx="9144000" cy="5350990"/>
          </a:xfrm>
        </p:grpSpPr>
        <p:pic>
          <p:nvPicPr>
            <p:cNvPr id="28675" name="Picture 2" descr="Picture 5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19934"/>
              <a:ext cx="9144000" cy="47377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76" name="TextBox 3"/>
            <p:cNvSpPr txBox="1">
              <a:spLocks noChangeArrowheads="1"/>
            </p:cNvSpPr>
            <p:nvPr/>
          </p:nvSpPr>
          <p:spPr bwMode="auto">
            <a:xfrm>
              <a:off x="3028552" y="6116926"/>
              <a:ext cx="3135256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3000"/>
                <a:t>Driving directions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1099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Why care about algorithms?</a:t>
            </a:r>
          </a:p>
        </p:txBody>
      </p:sp>
      <p:sp>
        <p:nvSpPr>
          <p:cNvPr id="29698" name="TextBox 3"/>
          <p:cNvSpPr txBox="1">
            <a:spLocks noChangeArrowheads="1"/>
          </p:cNvSpPr>
          <p:nvPr/>
        </p:nvSpPr>
        <p:spPr bwMode="auto">
          <a:xfrm>
            <a:off x="1920875" y="6051550"/>
            <a:ext cx="57023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/>
              <a:t>Computing Bestsellers on the fly</a:t>
            </a:r>
          </a:p>
        </p:txBody>
      </p:sp>
      <p:pic>
        <p:nvPicPr>
          <p:cNvPr id="29699" name="Picture 5" descr="Picture 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9050"/>
            <a:ext cx="9144000" cy="458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3754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Amazon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How does Amazon fulfill so many orders so fast?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  <a:hlinkClick r:id="rId2"/>
              </a:rPr>
              <a:t>https://www.youtube.com/watch?v=ADgSTMla3EU</a:t>
            </a: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Efficiency is the key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We will see this a lot in this course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Not good enough to just solve a problem. It must be fast!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We will do lots of runtime analysis</a:t>
            </a:r>
          </a:p>
        </p:txBody>
      </p:sp>
    </p:spTree>
    <p:extLst>
      <p:ext uri="{BB962C8B-B14F-4D97-AF65-F5344CB8AC3E}">
        <p14:creationId xmlns:p14="http://schemas.microsoft.com/office/powerpoint/2010/main" val="29411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Why care about algorithms?</a:t>
            </a:r>
          </a:p>
        </p:txBody>
      </p:sp>
      <p:sp>
        <p:nvSpPr>
          <p:cNvPr id="31746" name="TextBox 3"/>
          <p:cNvSpPr txBox="1">
            <a:spLocks noChangeArrowheads="1"/>
          </p:cNvSpPr>
          <p:nvPr/>
        </p:nvSpPr>
        <p:spPr bwMode="auto">
          <a:xfrm>
            <a:off x="144641" y="6051550"/>
            <a:ext cx="3284537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/>
              <a:t>Data compression</a:t>
            </a:r>
          </a:p>
        </p:txBody>
      </p:sp>
      <p:pic>
        <p:nvPicPr>
          <p:cNvPr id="3174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443" y="3944153"/>
            <a:ext cx="2886251" cy="2605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TextBox 6"/>
          <p:cNvSpPr txBox="1">
            <a:spLocks noChangeArrowheads="1"/>
          </p:cNvSpPr>
          <p:nvPr/>
        </p:nvSpPr>
        <p:spPr bwMode="auto">
          <a:xfrm>
            <a:off x="5033963" y="6550025"/>
            <a:ext cx="36528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http://www.di.ens.fr/~cherniav/teaching.html</a:t>
            </a:r>
          </a:p>
        </p:txBody>
      </p:sp>
      <p:pic>
        <p:nvPicPr>
          <p:cNvPr id="2" name="Picture 1" descr="8954_opt_v2_226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55" y="1572904"/>
            <a:ext cx="5528076" cy="2211231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44641" y="3924883"/>
            <a:ext cx="470226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https://americanbuildersquarterly.com/2015/10/01/yahoo/</a:t>
            </a:r>
          </a:p>
        </p:txBody>
      </p:sp>
    </p:spTree>
    <p:extLst>
      <p:ext uri="{BB962C8B-B14F-4D97-AF65-F5344CB8AC3E}">
        <p14:creationId xmlns:p14="http://schemas.microsoft.com/office/powerpoint/2010/main" val="3006411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Algorithms are everywhere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We could go through examples all semester</a:t>
            </a:r>
          </a:p>
        </p:txBody>
      </p:sp>
    </p:spTree>
    <p:extLst>
      <p:ext uri="{BB962C8B-B14F-4D97-AF65-F5344CB8AC3E}">
        <p14:creationId xmlns:p14="http://schemas.microsoft.com/office/powerpoint/2010/main" val="3914126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Now about the course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rPr>
              <a:t>It will be hard!</a:t>
            </a:r>
          </a:p>
        </p:txBody>
      </p:sp>
    </p:spTree>
    <p:extLst>
      <p:ext uri="{BB962C8B-B14F-4D97-AF65-F5344CB8AC3E}">
        <p14:creationId xmlns:p14="http://schemas.microsoft.com/office/powerpoint/2010/main" val="3201824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We’ll do loads of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774825" y="5724525"/>
            <a:ext cx="60944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Writing down your thought process formally and precisely!</a:t>
            </a:r>
          </a:p>
        </p:txBody>
      </p:sp>
      <p:sp>
        <p:nvSpPr>
          <p:cNvPr id="36867" name="Title 1"/>
          <p:cNvSpPr txBox="1">
            <a:spLocks/>
          </p:cNvSpPr>
          <p:nvPr/>
        </p:nvSpPr>
        <p:spPr bwMode="auto">
          <a:xfrm>
            <a:off x="457200" y="270827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6600">
                <a:latin typeface="Calibri" charset="0"/>
              </a:rPr>
              <a:t>Proofs!</a:t>
            </a:r>
          </a:p>
        </p:txBody>
      </p:sp>
    </p:spTree>
    <p:extLst>
      <p:ext uri="{BB962C8B-B14F-4D97-AF65-F5344CB8AC3E}">
        <p14:creationId xmlns:p14="http://schemas.microsoft.com/office/powerpoint/2010/main" val="2666934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The language of proofs</a:t>
            </a:r>
          </a:p>
        </p:txBody>
      </p:sp>
      <p:sp>
        <p:nvSpPr>
          <p:cNvPr id="37890" name="TextBox 2"/>
          <p:cNvSpPr txBox="1">
            <a:spLocks noChangeArrowheads="1"/>
          </p:cNvSpPr>
          <p:nvPr/>
        </p:nvSpPr>
        <p:spPr bwMode="auto">
          <a:xfrm>
            <a:off x="792163" y="2041525"/>
            <a:ext cx="3142864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500"/>
              <a:t>Eminem has a beard</a:t>
            </a:r>
          </a:p>
        </p:txBody>
      </p:sp>
      <p:sp>
        <p:nvSpPr>
          <p:cNvPr id="37892" name="TextBox 4"/>
          <p:cNvSpPr txBox="1">
            <a:spLocks noChangeArrowheads="1"/>
          </p:cNvSpPr>
          <p:nvPr/>
        </p:nvSpPr>
        <p:spPr bwMode="auto">
          <a:xfrm>
            <a:off x="792163" y="3800475"/>
            <a:ext cx="3500437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500"/>
              <a:t>Every goat has a beard </a:t>
            </a:r>
          </a:p>
        </p:txBody>
      </p:sp>
      <p:pic>
        <p:nvPicPr>
          <p:cNvPr id="37893" name="Picture 5" descr="goat-bear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0" y="3544888"/>
            <a:ext cx="1284288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6"/>
          <p:cNvSpPr txBox="1">
            <a:spLocks noChangeArrowheads="1"/>
          </p:cNvSpPr>
          <p:nvPr/>
        </p:nvSpPr>
        <p:spPr bwMode="auto">
          <a:xfrm>
            <a:off x="5030516" y="2976773"/>
            <a:ext cx="123534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/>
              <a:t>radaronline.com</a:t>
            </a:r>
          </a:p>
        </p:txBody>
      </p:sp>
      <p:sp>
        <p:nvSpPr>
          <p:cNvPr id="37895" name="TextBox 7"/>
          <p:cNvSpPr txBox="1">
            <a:spLocks noChangeArrowheads="1"/>
          </p:cNvSpPr>
          <p:nvPr/>
        </p:nvSpPr>
        <p:spPr bwMode="auto">
          <a:xfrm>
            <a:off x="4914900" y="5008563"/>
            <a:ext cx="135096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/>
              <a:t>animaldiversity.org</a:t>
            </a:r>
          </a:p>
        </p:txBody>
      </p:sp>
      <p:sp>
        <p:nvSpPr>
          <p:cNvPr id="9" name="Rectangle 8"/>
          <p:cNvSpPr/>
          <p:nvPr/>
        </p:nvSpPr>
        <p:spPr>
          <a:xfrm>
            <a:off x="1216025" y="5557838"/>
            <a:ext cx="6989763" cy="7064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000" dirty="0"/>
              <a:t>Therefor, Eminem is a </a:t>
            </a:r>
            <a:r>
              <a:rPr lang="en-US" sz="3000" dirty="0"/>
              <a:t>goat</a:t>
            </a:r>
            <a:endParaRPr lang="en-US" sz="3000" dirty="0"/>
          </a:p>
        </p:txBody>
      </p:sp>
      <p:sp>
        <p:nvSpPr>
          <p:cNvPr id="37897" name="TextBox 2"/>
          <p:cNvSpPr txBox="1">
            <a:spLocks noChangeArrowheads="1"/>
          </p:cNvSpPr>
          <p:nvPr/>
        </p:nvSpPr>
        <p:spPr bwMode="auto">
          <a:xfrm>
            <a:off x="1" y="6353281"/>
            <a:ext cx="9302736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500"/>
              <a:t>Sometimes your conclusion can be true, but the proof is illogical</a:t>
            </a:r>
          </a:p>
        </p:txBody>
      </p:sp>
      <p:pic>
        <p:nvPicPr>
          <p:cNvPr id="2" name="Picture 1" descr="Eminem-debuts-sleek-beard-makeover-p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369" y="1644016"/>
            <a:ext cx="1799221" cy="133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22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A common complaint</a:t>
            </a:r>
          </a:p>
        </p:txBody>
      </p:sp>
      <p:sp>
        <p:nvSpPr>
          <p:cNvPr id="38914" name="TextBox 2"/>
          <p:cNvSpPr txBox="1">
            <a:spLocks noChangeArrowheads="1"/>
          </p:cNvSpPr>
          <p:nvPr/>
        </p:nvSpPr>
        <p:spPr bwMode="auto">
          <a:xfrm>
            <a:off x="1295400" y="2073275"/>
            <a:ext cx="6489700" cy="104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100"/>
              <a:t>Your examples in class look nothing </a:t>
            </a:r>
          </a:p>
          <a:p>
            <a:pPr eaLnBrk="1" hangingPunct="1"/>
            <a:r>
              <a:rPr lang="en-US" sz="3100"/>
              <a:t>            like HW questions.</a:t>
            </a:r>
          </a:p>
        </p:txBody>
      </p:sp>
    </p:spTree>
    <p:extLst>
      <p:ext uri="{BB962C8B-B14F-4D97-AF65-F5344CB8AC3E}">
        <p14:creationId xmlns:p14="http://schemas.microsoft.com/office/powerpoint/2010/main" val="4056520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About Me</a:t>
            </a:r>
          </a:p>
        </p:txBody>
      </p:sp>
      <p:sp>
        <p:nvSpPr>
          <p:cNvPr id="14338" name="TextBox 3"/>
          <p:cNvSpPr txBox="1">
            <a:spLocks noChangeArrowheads="1"/>
          </p:cNvSpPr>
          <p:nvPr/>
        </p:nvSpPr>
        <p:spPr bwMode="auto">
          <a:xfrm>
            <a:off x="820738" y="1574800"/>
            <a:ext cx="42672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200">
                <a:latin typeface="Calibri" charset="0"/>
              </a:rPr>
              <a:t>Jesse Hartloff, PhD</a:t>
            </a:r>
          </a:p>
        </p:txBody>
      </p:sp>
      <p:sp>
        <p:nvSpPr>
          <p:cNvPr id="14339" name="TextBox 4"/>
          <p:cNvSpPr txBox="1">
            <a:spLocks noChangeArrowheads="1"/>
          </p:cNvSpPr>
          <p:nvPr/>
        </p:nvSpPr>
        <p:spPr bwMode="auto">
          <a:xfrm>
            <a:off x="1570038" y="2406650"/>
            <a:ext cx="28956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>
                <a:latin typeface="Calibri" charset="0"/>
              </a:rPr>
              <a:t>hartloff@</a:t>
            </a:r>
            <a:r>
              <a:rPr lang="en-US" altLang="ja-JP" sz="3000">
                <a:latin typeface="Calibri" charset="0"/>
              </a:rPr>
              <a:t>buffalo</a:t>
            </a:r>
            <a:endParaRPr lang="en-US" sz="3000">
              <a:latin typeface="Calibri" charset="0"/>
            </a:endParaRPr>
          </a:p>
        </p:txBody>
      </p:sp>
      <p:sp>
        <p:nvSpPr>
          <p:cNvPr id="14340" name="TextBox 5"/>
          <p:cNvSpPr txBox="1">
            <a:spLocks noChangeArrowheads="1"/>
          </p:cNvSpPr>
          <p:nvPr/>
        </p:nvSpPr>
        <p:spPr bwMode="auto">
          <a:xfrm>
            <a:off x="1570038" y="3086100"/>
            <a:ext cx="246165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600">
                <a:latin typeface="Calibri" charset="0"/>
              </a:rPr>
              <a:t>Office: Davis 344</a:t>
            </a:r>
          </a:p>
        </p:txBody>
      </p:sp>
      <p:sp>
        <p:nvSpPr>
          <p:cNvPr id="14341" name="TextBox 6"/>
          <p:cNvSpPr txBox="1">
            <a:spLocks noChangeArrowheads="1"/>
          </p:cNvSpPr>
          <p:nvPr/>
        </p:nvSpPr>
        <p:spPr bwMode="auto">
          <a:xfrm>
            <a:off x="1570038" y="3606800"/>
            <a:ext cx="493059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600">
                <a:latin typeface="Calibri" charset="0"/>
              </a:rPr>
              <a:t>Office hours: Wednesday @ 1-3pm</a:t>
            </a:r>
          </a:p>
        </p:txBody>
      </p:sp>
    </p:spTree>
    <p:extLst>
      <p:ext uri="{BB962C8B-B14F-4D97-AF65-F5344CB8AC3E}">
        <p14:creationId xmlns:p14="http://schemas.microsoft.com/office/powerpoint/2010/main" val="3505102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True because….</a:t>
            </a:r>
          </a:p>
        </p:txBody>
      </p:sp>
      <p:pic>
        <p:nvPicPr>
          <p:cNvPr id="3993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275" y="1590675"/>
            <a:ext cx="4092575" cy="409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TextBox 3"/>
          <p:cNvSpPr txBox="1">
            <a:spLocks noChangeArrowheads="1"/>
          </p:cNvSpPr>
          <p:nvPr/>
        </p:nvSpPr>
        <p:spPr bwMode="auto">
          <a:xfrm>
            <a:off x="4078288" y="5867400"/>
            <a:ext cx="1338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zazzle.com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298700" y="3819525"/>
            <a:ext cx="4984750" cy="403225"/>
            <a:chOff x="2299167" y="3819672"/>
            <a:chExt cx="4984753" cy="403374"/>
          </a:xfrm>
        </p:grpSpPr>
        <p:sp>
          <p:nvSpPr>
            <p:cNvPr id="5" name="Rectangle 4"/>
            <p:cNvSpPr/>
            <p:nvPr/>
          </p:nvSpPr>
          <p:spPr>
            <a:xfrm rot="18143592">
              <a:off x="4651772" y="1590899"/>
              <a:ext cx="389081" cy="4875215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 rot="3089124">
              <a:off x="4542235" y="1576604"/>
              <a:ext cx="389082" cy="4875216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7232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False because…</a:t>
            </a:r>
          </a:p>
        </p:txBody>
      </p:sp>
      <p:sp>
        <p:nvSpPr>
          <p:cNvPr id="40962" name="TextBox 2"/>
          <p:cNvSpPr txBox="1">
            <a:spLocks noChangeArrowheads="1"/>
          </p:cNvSpPr>
          <p:nvPr/>
        </p:nvSpPr>
        <p:spPr bwMode="auto">
          <a:xfrm>
            <a:off x="665163" y="2290763"/>
            <a:ext cx="7661275" cy="141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300"/>
              <a:t>HWs and exams will test your </a:t>
            </a:r>
          </a:p>
          <a:p>
            <a:pPr eaLnBrk="1" hangingPunct="1"/>
            <a:r>
              <a:rPr lang="en-US" sz="4300" b="1"/>
              <a:t>understanding</a:t>
            </a:r>
            <a:r>
              <a:rPr lang="en-US" sz="4300"/>
              <a:t> of the material</a:t>
            </a:r>
          </a:p>
        </p:txBody>
      </p:sp>
    </p:spTree>
    <p:extLst>
      <p:ext uri="{BB962C8B-B14F-4D97-AF65-F5344CB8AC3E}">
        <p14:creationId xmlns:p14="http://schemas.microsoft.com/office/powerpoint/2010/main" val="666813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What I’</a:t>
            </a:r>
            <a:r>
              <a:rPr lang="en-US" altLang="ja-JP">
                <a:latin typeface="Calibri" charset="0"/>
                <a:ea typeface="ＭＳ Ｐゴシック" charset="0"/>
                <a:cs typeface="ＭＳ Ｐゴシック" charset="0"/>
              </a:rPr>
              <a:t>ll strive to do</a:t>
            </a: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1986" name="TextBox 2"/>
          <p:cNvSpPr txBox="1">
            <a:spLocks noChangeArrowheads="1"/>
          </p:cNvSpPr>
          <p:nvPr/>
        </p:nvSpPr>
        <p:spPr bwMode="auto">
          <a:xfrm>
            <a:off x="787400" y="1739900"/>
            <a:ext cx="729773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>
                <a:latin typeface="Calibri" charset="0"/>
              </a:rPr>
              <a:t>Help you with your questions and/or doubts</a:t>
            </a:r>
          </a:p>
        </p:txBody>
      </p:sp>
    </p:spTree>
    <p:extLst>
      <p:ext uri="{BB962C8B-B14F-4D97-AF65-F5344CB8AC3E}">
        <p14:creationId xmlns:p14="http://schemas.microsoft.com/office/powerpoint/2010/main" val="758477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I’m</a:t>
            </a:r>
            <a:r>
              <a:rPr lang="en-US" altLang="ja-JP">
                <a:latin typeface="Calibri" charset="0"/>
                <a:ea typeface="ＭＳ Ｐゴシック" charset="0"/>
                <a:cs typeface="ＭＳ Ｐゴシック" charset="0"/>
              </a:rPr>
              <a:t> not a mind reader</a:t>
            </a: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3010" name="Title 1"/>
          <p:cNvSpPr txBox="1">
            <a:spLocks/>
          </p:cNvSpPr>
          <p:nvPr/>
        </p:nvSpPr>
        <p:spPr bwMode="auto">
          <a:xfrm>
            <a:off x="457200" y="32512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4400">
                <a:latin typeface="Calibri" charset="0"/>
              </a:rPr>
              <a:t>Tell me what you don</a:t>
            </a:r>
            <a:r>
              <a:rPr lang="fr-FR" sz="4400">
                <a:latin typeface="Calibri" charset="0"/>
              </a:rPr>
              <a:t>’</a:t>
            </a:r>
            <a:r>
              <a:rPr lang="en-US" altLang="ja-JP" sz="4400">
                <a:latin typeface="Calibri" charset="0"/>
              </a:rPr>
              <a:t>t understand</a:t>
            </a:r>
          </a:p>
          <a:p>
            <a:pPr algn="ctr" eaLnBrk="1" hangingPunct="1"/>
            <a:r>
              <a:rPr lang="en-US" sz="4400">
                <a:latin typeface="Calibri" charset="0"/>
              </a:rPr>
              <a:t>so I can explain it better</a:t>
            </a:r>
          </a:p>
          <a:p>
            <a:pPr algn="ctr" eaLnBrk="1" hangingPunct="1"/>
            <a:endParaRPr lang="en-US" sz="4400">
              <a:latin typeface="Calibri" charset="0"/>
            </a:endParaRPr>
          </a:p>
          <a:p>
            <a:pPr algn="ctr" eaLnBrk="1" hangingPunct="1"/>
            <a:r>
              <a:rPr lang="en-US" sz="4400">
                <a:latin typeface="Calibri" charset="0"/>
              </a:rPr>
              <a:t>Post annonymously on the subreddit if you’d prefer</a:t>
            </a:r>
          </a:p>
        </p:txBody>
      </p:sp>
    </p:spTree>
    <p:extLst>
      <p:ext uri="{BB962C8B-B14F-4D97-AF65-F5344CB8AC3E}">
        <p14:creationId xmlns:p14="http://schemas.microsoft.com/office/powerpoint/2010/main" val="593343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The only way to do well is to work hard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300" y="1511300"/>
            <a:ext cx="6350000" cy="474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1432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Warning: Easy != Plug n</a:t>
            </a:r>
            <a:r>
              <a:rPr lang="ja-JP" altLang="en-US">
                <a:latin typeface="Calibri" charset="0"/>
                <a:ea typeface="ＭＳ Ｐゴシック" charset="0"/>
                <a:cs typeface="ＭＳ Ｐゴシック" charset="0"/>
              </a:rPr>
              <a:t>’</a:t>
            </a:r>
            <a:r>
              <a:rPr lang="en-US" altLang="ja-JP">
                <a:latin typeface="Calibri" charset="0"/>
                <a:ea typeface="ＭＳ Ｐゴシック" charset="0"/>
                <a:cs typeface="ＭＳ Ｐゴシック" charset="0"/>
              </a:rPr>
              <a:t> Chug</a:t>
            </a: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813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900" y="1549400"/>
            <a:ext cx="4902200" cy="375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0480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Lecture pace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2179638" y="1828800"/>
            <a:ext cx="17462" cy="38179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179638" y="5646738"/>
            <a:ext cx="465137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156" name="TextBox 6"/>
          <p:cNvSpPr txBox="1">
            <a:spLocks noChangeArrowheads="1"/>
          </p:cNvSpPr>
          <p:nvPr/>
        </p:nvSpPr>
        <p:spPr bwMode="auto">
          <a:xfrm>
            <a:off x="3878263" y="5924550"/>
            <a:ext cx="1095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Mid-term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394200" y="5508625"/>
            <a:ext cx="0" cy="257175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 9"/>
          <p:cNvSpPr/>
          <p:nvPr/>
        </p:nvSpPr>
        <p:spPr>
          <a:xfrm>
            <a:off x="2197100" y="2279650"/>
            <a:ext cx="4170363" cy="136832"/>
          </a:xfrm>
          <a:custGeom>
            <a:avLst/>
            <a:gdLst>
              <a:gd name="connsiteX0" fmla="*/ 0 w 4170797"/>
              <a:gd name="connsiteY0" fmla="*/ 3003191 h 3003191"/>
              <a:gd name="connsiteX1" fmla="*/ 0 w 4170797"/>
              <a:gd name="connsiteY1" fmla="*/ 3003191 h 3003191"/>
              <a:gd name="connsiteX2" fmla="*/ 257456 w 4170797"/>
              <a:gd name="connsiteY2" fmla="*/ 2986030 h 3003191"/>
              <a:gd name="connsiteX3" fmla="*/ 394766 w 4170797"/>
              <a:gd name="connsiteY3" fmla="*/ 2951708 h 3003191"/>
              <a:gd name="connsiteX4" fmla="*/ 635059 w 4170797"/>
              <a:gd name="connsiteY4" fmla="*/ 2934547 h 3003191"/>
              <a:gd name="connsiteX5" fmla="*/ 1149972 w 4170797"/>
              <a:gd name="connsiteY5" fmla="*/ 2951708 h 3003191"/>
              <a:gd name="connsiteX6" fmla="*/ 1355938 w 4170797"/>
              <a:gd name="connsiteY6" fmla="*/ 2968869 h 3003191"/>
              <a:gd name="connsiteX7" fmla="*/ 1407429 w 4170797"/>
              <a:gd name="connsiteY7" fmla="*/ 2986030 h 3003191"/>
              <a:gd name="connsiteX8" fmla="*/ 1853687 w 4170797"/>
              <a:gd name="connsiteY8" fmla="*/ 3003191 h 3003191"/>
              <a:gd name="connsiteX9" fmla="*/ 2248454 w 4170797"/>
              <a:gd name="connsiteY9" fmla="*/ 2986030 h 3003191"/>
              <a:gd name="connsiteX10" fmla="*/ 2420092 w 4170797"/>
              <a:gd name="connsiteY10" fmla="*/ 2934547 h 3003191"/>
              <a:gd name="connsiteX11" fmla="*/ 2523074 w 4170797"/>
              <a:gd name="connsiteY11" fmla="*/ 2917385 h 3003191"/>
              <a:gd name="connsiteX12" fmla="*/ 2574566 w 4170797"/>
              <a:gd name="connsiteY12" fmla="*/ 2883063 h 3003191"/>
              <a:gd name="connsiteX13" fmla="*/ 2660384 w 4170797"/>
              <a:gd name="connsiteY13" fmla="*/ 2848741 h 3003191"/>
              <a:gd name="connsiteX14" fmla="*/ 2729040 w 4170797"/>
              <a:gd name="connsiteY14" fmla="*/ 2814419 h 3003191"/>
              <a:gd name="connsiteX15" fmla="*/ 2917841 w 4170797"/>
              <a:gd name="connsiteY15" fmla="*/ 2694291 h 3003191"/>
              <a:gd name="connsiteX16" fmla="*/ 3020824 w 4170797"/>
              <a:gd name="connsiteY16" fmla="*/ 2659969 h 3003191"/>
              <a:gd name="connsiteX17" fmla="*/ 3140970 w 4170797"/>
              <a:gd name="connsiteY17" fmla="*/ 2591325 h 3003191"/>
              <a:gd name="connsiteX18" fmla="*/ 3192461 w 4170797"/>
              <a:gd name="connsiteY18" fmla="*/ 2574164 h 3003191"/>
              <a:gd name="connsiteX19" fmla="*/ 3278280 w 4170797"/>
              <a:gd name="connsiteY19" fmla="*/ 2488358 h 3003191"/>
              <a:gd name="connsiteX20" fmla="*/ 3329772 w 4170797"/>
              <a:gd name="connsiteY20" fmla="*/ 2436875 h 3003191"/>
              <a:gd name="connsiteX21" fmla="*/ 3381263 w 4170797"/>
              <a:gd name="connsiteY21" fmla="*/ 2402553 h 3003191"/>
              <a:gd name="connsiteX22" fmla="*/ 3449918 w 4170797"/>
              <a:gd name="connsiteY22" fmla="*/ 2299586 h 3003191"/>
              <a:gd name="connsiteX23" fmla="*/ 3501409 w 4170797"/>
              <a:gd name="connsiteY23" fmla="*/ 2248103 h 3003191"/>
              <a:gd name="connsiteX24" fmla="*/ 3518573 w 4170797"/>
              <a:gd name="connsiteY24" fmla="*/ 2179459 h 3003191"/>
              <a:gd name="connsiteX25" fmla="*/ 3570064 w 4170797"/>
              <a:gd name="connsiteY25" fmla="*/ 2059331 h 3003191"/>
              <a:gd name="connsiteX26" fmla="*/ 3621556 w 4170797"/>
              <a:gd name="connsiteY26" fmla="*/ 1887720 h 3003191"/>
              <a:gd name="connsiteX27" fmla="*/ 3655883 w 4170797"/>
              <a:gd name="connsiteY27" fmla="*/ 1750431 h 3003191"/>
              <a:gd name="connsiteX28" fmla="*/ 3690211 w 4170797"/>
              <a:gd name="connsiteY28" fmla="*/ 1681787 h 3003191"/>
              <a:gd name="connsiteX29" fmla="*/ 3707375 w 4170797"/>
              <a:gd name="connsiteY29" fmla="*/ 1630304 h 3003191"/>
              <a:gd name="connsiteX30" fmla="*/ 3776030 w 4170797"/>
              <a:gd name="connsiteY30" fmla="*/ 1527337 h 3003191"/>
              <a:gd name="connsiteX31" fmla="*/ 3810357 w 4170797"/>
              <a:gd name="connsiteY31" fmla="*/ 1475854 h 3003191"/>
              <a:gd name="connsiteX32" fmla="*/ 3844685 w 4170797"/>
              <a:gd name="connsiteY32" fmla="*/ 1338565 h 3003191"/>
              <a:gd name="connsiteX33" fmla="*/ 3913340 w 4170797"/>
              <a:gd name="connsiteY33" fmla="*/ 1184115 h 3003191"/>
              <a:gd name="connsiteX34" fmla="*/ 3947667 w 4170797"/>
              <a:gd name="connsiteY34" fmla="*/ 961021 h 3003191"/>
              <a:gd name="connsiteX35" fmla="*/ 3964831 w 4170797"/>
              <a:gd name="connsiteY35" fmla="*/ 737927 h 3003191"/>
              <a:gd name="connsiteX36" fmla="*/ 3999159 w 4170797"/>
              <a:gd name="connsiteY36" fmla="*/ 480511 h 3003191"/>
              <a:gd name="connsiteX37" fmla="*/ 4050650 w 4170797"/>
              <a:gd name="connsiteY37" fmla="*/ 377544 h 3003191"/>
              <a:gd name="connsiteX38" fmla="*/ 4102141 w 4170797"/>
              <a:gd name="connsiteY38" fmla="*/ 274578 h 3003191"/>
              <a:gd name="connsiteX39" fmla="*/ 4119305 w 4170797"/>
              <a:gd name="connsiteY39" fmla="*/ 85806 h 3003191"/>
              <a:gd name="connsiteX40" fmla="*/ 4136469 w 4170797"/>
              <a:gd name="connsiteY40" fmla="*/ 34323 h 3003191"/>
              <a:gd name="connsiteX41" fmla="*/ 4170797 w 4170797"/>
              <a:gd name="connsiteY41" fmla="*/ 0 h 3003191"/>
              <a:gd name="connsiteX42" fmla="*/ 4170797 w 4170797"/>
              <a:gd name="connsiteY42" fmla="*/ 0 h 3003191"/>
              <a:gd name="connsiteX43" fmla="*/ 4170797 w 4170797"/>
              <a:gd name="connsiteY43" fmla="*/ 0 h 3003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170797" h="3003191">
                <a:moveTo>
                  <a:pt x="0" y="3003191"/>
                </a:moveTo>
                <a:lnTo>
                  <a:pt x="0" y="3003191"/>
                </a:lnTo>
                <a:cubicBezTo>
                  <a:pt x="85819" y="2997471"/>
                  <a:pt x="172169" y="2997153"/>
                  <a:pt x="257456" y="2986030"/>
                </a:cubicBezTo>
                <a:cubicBezTo>
                  <a:pt x="304238" y="2979929"/>
                  <a:pt x="347708" y="2955069"/>
                  <a:pt x="394766" y="2951708"/>
                </a:cubicBezTo>
                <a:lnTo>
                  <a:pt x="635059" y="2934547"/>
                </a:lnTo>
                <a:lnTo>
                  <a:pt x="1149972" y="2951708"/>
                </a:lnTo>
                <a:cubicBezTo>
                  <a:pt x="1218787" y="2954984"/>
                  <a:pt x="1287649" y="2959765"/>
                  <a:pt x="1355938" y="2968869"/>
                </a:cubicBezTo>
                <a:cubicBezTo>
                  <a:pt x="1373871" y="2971260"/>
                  <a:pt x="1389380" y="2984785"/>
                  <a:pt x="1407429" y="2986030"/>
                </a:cubicBezTo>
                <a:cubicBezTo>
                  <a:pt x="1555939" y="2996270"/>
                  <a:pt x="1704934" y="2997471"/>
                  <a:pt x="1853687" y="3003191"/>
                </a:cubicBezTo>
                <a:cubicBezTo>
                  <a:pt x="1985276" y="2997471"/>
                  <a:pt x="2117100" y="2995758"/>
                  <a:pt x="2248454" y="2986030"/>
                </a:cubicBezTo>
                <a:cubicBezTo>
                  <a:pt x="2302173" y="2982051"/>
                  <a:pt x="2371488" y="2942647"/>
                  <a:pt x="2420092" y="2934547"/>
                </a:cubicBezTo>
                <a:lnTo>
                  <a:pt x="2523074" y="2917385"/>
                </a:lnTo>
                <a:cubicBezTo>
                  <a:pt x="2540238" y="2905944"/>
                  <a:pt x="2556116" y="2892287"/>
                  <a:pt x="2574566" y="2883063"/>
                </a:cubicBezTo>
                <a:cubicBezTo>
                  <a:pt x="2602123" y="2869287"/>
                  <a:pt x="2632230" y="2861252"/>
                  <a:pt x="2660384" y="2848741"/>
                </a:cubicBezTo>
                <a:cubicBezTo>
                  <a:pt x="2683765" y="2838351"/>
                  <a:pt x="2706155" y="2825860"/>
                  <a:pt x="2729040" y="2814419"/>
                </a:cubicBezTo>
                <a:cubicBezTo>
                  <a:pt x="2797860" y="2745610"/>
                  <a:pt x="2798578" y="2734039"/>
                  <a:pt x="2917841" y="2694291"/>
                </a:cubicBezTo>
                <a:lnTo>
                  <a:pt x="3020824" y="2659969"/>
                </a:lnTo>
                <a:cubicBezTo>
                  <a:pt x="3072537" y="2625499"/>
                  <a:pt x="3079996" y="2617453"/>
                  <a:pt x="3140970" y="2591325"/>
                </a:cubicBezTo>
                <a:cubicBezTo>
                  <a:pt x="3157599" y="2584199"/>
                  <a:pt x="3175297" y="2579884"/>
                  <a:pt x="3192461" y="2574164"/>
                </a:cubicBezTo>
                <a:lnTo>
                  <a:pt x="3278280" y="2488358"/>
                </a:lnTo>
                <a:cubicBezTo>
                  <a:pt x="3295444" y="2471197"/>
                  <a:pt x="3309576" y="2450337"/>
                  <a:pt x="3329772" y="2436875"/>
                </a:cubicBezTo>
                <a:lnTo>
                  <a:pt x="3381263" y="2402553"/>
                </a:lnTo>
                <a:cubicBezTo>
                  <a:pt x="3404148" y="2368231"/>
                  <a:pt x="3424589" y="2332147"/>
                  <a:pt x="3449918" y="2299586"/>
                </a:cubicBezTo>
                <a:cubicBezTo>
                  <a:pt x="3464820" y="2280429"/>
                  <a:pt x="3489366" y="2269175"/>
                  <a:pt x="3501409" y="2248103"/>
                </a:cubicBezTo>
                <a:cubicBezTo>
                  <a:pt x="3513112" y="2227626"/>
                  <a:pt x="3512092" y="2202137"/>
                  <a:pt x="3518573" y="2179459"/>
                </a:cubicBezTo>
                <a:cubicBezTo>
                  <a:pt x="3535410" y="2120539"/>
                  <a:pt x="3539551" y="2120348"/>
                  <a:pt x="3570064" y="2059331"/>
                </a:cubicBezTo>
                <a:cubicBezTo>
                  <a:pt x="3611599" y="1851693"/>
                  <a:pt x="3557036" y="2097377"/>
                  <a:pt x="3621556" y="1887720"/>
                </a:cubicBezTo>
                <a:cubicBezTo>
                  <a:pt x="3635430" y="1842635"/>
                  <a:pt x="3640964" y="1795181"/>
                  <a:pt x="3655883" y="1750431"/>
                </a:cubicBezTo>
                <a:cubicBezTo>
                  <a:pt x="3663974" y="1726161"/>
                  <a:pt x="3680132" y="1705301"/>
                  <a:pt x="3690211" y="1681787"/>
                </a:cubicBezTo>
                <a:cubicBezTo>
                  <a:pt x="3697338" y="1665160"/>
                  <a:pt x="3698589" y="1646117"/>
                  <a:pt x="3707375" y="1630304"/>
                </a:cubicBezTo>
                <a:cubicBezTo>
                  <a:pt x="3727411" y="1594244"/>
                  <a:pt x="3753145" y="1561659"/>
                  <a:pt x="3776030" y="1527337"/>
                </a:cubicBezTo>
                <a:lnTo>
                  <a:pt x="3810357" y="1475854"/>
                </a:lnTo>
                <a:cubicBezTo>
                  <a:pt x="3821800" y="1430091"/>
                  <a:pt x="3818516" y="1377813"/>
                  <a:pt x="3844685" y="1338565"/>
                </a:cubicBezTo>
                <a:cubicBezTo>
                  <a:pt x="3899083" y="1256980"/>
                  <a:pt x="3872489" y="1306649"/>
                  <a:pt x="3913340" y="1184115"/>
                </a:cubicBezTo>
                <a:cubicBezTo>
                  <a:pt x="3924782" y="1109750"/>
                  <a:pt x="3939041" y="1035765"/>
                  <a:pt x="3947667" y="961021"/>
                </a:cubicBezTo>
                <a:cubicBezTo>
                  <a:pt x="3956217" y="886928"/>
                  <a:pt x="3957759" y="812175"/>
                  <a:pt x="3964831" y="737927"/>
                </a:cubicBezTo>
                <a:cubicBezTo>
                  <a:pt x="3967109" y="714008"/>
                  <a:pt x="3992928" y="511660"/>
                  <a:pt x="3999159" y="480511"/>
                </a:cubicBezTo>
                <a:cubicBezTo>
                  <a:pt x="4013539" y="408624"/>
                  <a:pt x="4016901" y="445033"/>
                  <a:pt x="4050650" y="377544"/>
                </a:cubicBezTo>
                <a:cubicBezTo>
                  <a:pt x="4121708" y="235448"/>
                  <a:pt x="4003766" y="422119"/>
                  <a:pt x="4102141" y="274578"/>
                </a:cubicBezTo>
                <a:cubicBezTo>
                  <a:pt x="4107862" y="211654"/>
                  <a:pt x="4110368" y="148354"/>
                  <a:pt x="4119305" y="85806"/>
                </a:cubicBezTo>
                <a:cubicBezTo>
                  <a:pt x="4121864" y="67898"/>
                  <a:pt x="4127161" y="49834"/>
                  <a:pt x="4136469" y="34323"/>
                </a:cubicBezTo>
                <a:cubicBezTo>
                  <a:pt x="4144795" y="20448"/>
                  <a:pt x="4170797" y="0"/>
                  <a:pt x="4170797" y="0"/>
                </a:cubicBezTo>
                <a:lnTo>
                  <a:pt x="4170797" y="0"/>
                </a:lnTo>
                <a:lnTo>
                  <a:pt x="4170797" y="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701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What are Algorithms?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10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65238"/>
            <a:ext cx="5080000" cy="467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7265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Don Knuth</a:t>
            </a:r>
          </a:p>
        </p:txBody>
      </p:sp>
      <p:pic>
        <p:nvPicPr>
          <p:cNvPr id="5325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65238"/>
            <a:ext cx="5080000" cy="467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1" name="Picture 1" descr="41gCSRxxVeL._SX258_BO1,204,203,200_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3" y="2006600"/>
            <a:ext cx="3302000" cy="284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6262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Course Resources</a:t>
            </a:r>
          </a:p>
        </p:txBody>
      </p:sp>
      <p:sp>
        <p:nvSpPr>
          <p:cNvPr id="1536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Course Website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  <a:hlinkClick r:id="rId2"/>
              </a:rPr>
              <a:t>https://fury.cse.buffalo.edu/courses/cse331-u18/syllabus</a:t>
            </a:r>
            <a:endParaRPr lang="en-US">
              <a:latin typeface="Calibri" charset="0"/>
              <a:ea typeface="ＭＳ Ｐゴシック" charset="0"/>
            </a:endParaRPr>
          </a:p>
          <a:p>
            <a:pPr lvl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Syllabus, schedule, and course content</a:t>
            </a:r>
            <a:endParaRPr lang="en-US">
              <a:latin typeface="Calibri" charset="0"/>
              <a:ea typeface="ＭＳ Ｐゴシック" charset="0"/>
            </a:endParaRP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Subreddit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  <a:hlinkClick r:id="rId3"/>
              </a:rPr>
              <a:t>https://www.reddit.com/r/cse331/</a:t>
            </a:r>
            <a:endParaRPr lang="en-US">
              <a:latin typeface="Calibri" charset="0"/>
              <a:ea typeface="ＭＳ Ｐゴシック" charset="0"/>
            </a:endParaRP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Questions, announcements,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819354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Don Knuth Reward Checks</a:t>
            </a:r>
          </a:p>
        </p:txBody>
      </p:sp>
      <p:pic>
        <p:nvPicPr>
          <p:cNvPr id="5427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08188"/>
            <a:ext cx="8469313" cy="401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TextBox 3"/>
          <p:cNvSpPr txBox="1">
            <a:spLocks noChangeArrowheads="1"/>
          </p:cNvSpPr>
          <p:nvPr/>
        </p:nvSpPr>
        <p:spPr bwMode="auto">
          <a:xfrm>
            <a:off x="2127250" y="6078538"/>
            <a:ext cx="48910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</a:rPr>
              <a:t>http://www.flickr.com/photos/32184482@N03/3010989157</a:t>
            </a:r>
            <a:r>
              <a:rPr lang="en-US" sz="1800">
                <a:latin typeface="Calibri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554637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Knuth’s Definition</a:t>
            </a:r>
          </a:p>
        </p:txBody>
      </p:sp>
      <p:sp>
        <p:nvSpPr>
          <p:cNvPr id="55298" name="TextBox 2"/>
          <p:cNvSpPr txBox="1">
            <a:spLocks noChangeArrowheads="1"/>
          </p:cNvSpPr>
          <p:nvPr/>
        </p:nvSpPr>
        <p:spPr bwMode="auto">
          <a:xfrm>
            <a:off x="792163" y="1824038"/>
            <a:ext cx="7354887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>
                <a:latin typeface="Calibri" charset="0"/>
              </a:rPr>
              <a:t>An algorithm is a finite, definitive, effective</a:t>
            </a:r>
          </a:p>
          <a:p>
            <a:pPr eaLnBrk="1" hangingPunct="1"/>
            <a:r>
              <a:rPr lang="en-US" sz="3000">
                <a:latin typeface="Calibri" charset="0"/>
              </a:rPr>
              <a:t>procedure with some input and some </a:t>
            </a:r>
          </a:p>
          <a:p>
            <a:pPr eaLnBrk="1" hangingPunct="1"/>
            <a:r>
              <a:rPr lang="en-US" sz="3000">
                <a:latin typeface="Calibri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186446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Picture 2" descr="donald_knut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13" y="1417638"/>
            <a:ext cx="7481887" cy="396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1420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From problem to software</a:t>
            </a:r>
          </a:p>
        </p:txBody>
      </p:sp>
      <p:pic>
        <p:nvPicPr>
          <p:cNvPr id="5734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775" y="5141913"/>
            <a:ext cx="2462213" cy="143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6"/>
          <p:cNvSpPr/>
          <p:nvPr/>
        </p:nvSpPr>
        <p:spPr>
          <a:xfrm rot="2182267">
            <a:off x="2220913" y="3625850"/>
            <a:ext cx="4854575" cy="45561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7349" name="Picture 2" descr="Argue_1677436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417638"/>
            <a:ext cx="2300288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962925" y="3213613"/>
            <a:ext cx="2763948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CSE331</a:t>
            </a:r>
          </a:p>
        </p:txBody>
      </p:sp>
      <p:sp>
        <p:nvSpPr>
          <p:cNvPr id="11" name="Right Arrow 10"/>
          <p:cNvSpPr/>
          <p:nvPr/>
        </p:nvSpPr>
        <p:spPr>
          <a:xfrm rot="2182267">
            <a:off x="5772150" y="4792663"/>
            <a:ext cx="920750" cy="45561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457942" y="1287304"/>
            <a:ext cx="2262553" cy="470898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0" b="1" cap="none" spc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?</a:t>
            </a:r>
          </a:p>
        </p:txBody>
      </p:sp>
      <p:sp>
        <p:nvSpPr>
          <p:cNvPr id="15" name="Right Arrow 14"/>
          <p:cNvSpPr/>
          <p:nvPr/>
        </p:nvSpPr>
        <p:spPr>
          <a:xfrm rot="2182267">
            <a:off x="2604080" y="2442567"/>
            <a:ext cx="920750" cy="45561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11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5" grpId="0"/>
      <p:bldP spid="5" grpId="1"/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Day 1 Survey</a:t>
            </a:r>
          </a:p>
        </p:txBody>
      </p:sp>
      <p:sp>
        <p:nvSpPr>
          <p:cNvPr id="53250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Goole Form</a:t>
            </a:r>
          </a:p>
          <a:p>
            <a:pPr lvl="1"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  <a:hlinkClick r:id="rId2"/>
              </a:rPr>
              <a:t>https://goo.gl/forms/bgqcztbQGoyRDLU82</a:t>
            </a: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0" indent="0">
              <a:buNone/>
              <a:defRPr/>
            </a:pP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Top 3 programming Languages</a:t>
            </a:r>
          </a:p>
          <a:p>
            <a:pPr lvl="1">
              <a:defRPr/>
            </a:pP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What are your hobbies?</a:t>
            </a:r>
          </a:p>
          <a:p>
            <a:pPr>
              <a:defRPr/>
            </a:pP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Why Computer Science?</a:t>
            </a:r>
          </a:p>
          <a:p>
            <a:pPr>
              <a:defRPr/>
            </a:pP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So I can get a feel for who you are and possibly customize examples to the classes common interests</a:t>
            </a:r>
          </a:p>
          <a:p>
            <a:pPr marL="0" indent="0">
              <a:buFont typeface="Arial" charset="0"/>
              <a:buNone/>
              <a:defRPr/>
            </a:pP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610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Questions/Comments?</a:t>
            </a:r>
          </a:p>
        </p:txBody>
      </p:sp>
    </p:spTree>
    <p:extLst>
      <p:ext uri="{BB962C8B-B14F-4D97-AF65-F5344CB8AC3E}">
        <p14:creationId xmlns:p14="http://schemas.microsoft.com/office/powerpoint/2010/main" val="3126354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Pre-requisites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600">
                <a:latin typeface="Calibri" charset="0"/>
                <a:ea typeface="ＭＳ Ｐゴシック" charset="0"/>
                <a:cs typeface="ＭＳ Ｐゴシック" charset="0"/>
              </a:rPr>
              <a:t>Required (officially)</a:t>
            </a:r>
          </a:p>
          <a:p>
            <a:pPr lvl="1"/>
            <a:r>
              <a:rPr lang="en-US" sz="2200">
                <a:latin typeface="Calibri" charset="0"/>
                <a:ea typeface="ＭＳ Ｐゴシック" charset="0"/>
              </a:rPr>
              <a:t>CSE 191: Discrete Structures</a:t>
            </a:r>
          </a:p>
          <a:p>
            <a:pPr lvl="1"/>
            <a:r>
              <a:rPr lang="en-US" sz="2200">
                <a:latin typeface="Calibri" charset="0"/>
                <a:ea typeface="ＭＳ Ｐゴシック" charset="0"/>
              </a:rPr>
              <a:t>CSE 250: Data Structures</a:t>
            </a:r>
          </a:p>
          <a:p>
            <a:pPr lvl="1"/>
            <a:r>
              <a:rPr lang="en-US" sz="2200">
                <a:latin typeface="Calibri" charset="0"/>
                <a:ea typeface="ＭＳ Ｐゴシック" charset="0"/>
              </a:rPr>
              <a:t>MTH 142: Calculus II</a:t>
            </a:r>
          </a:p>
          <a:p>
            <a:pPr lvl="1"/>
            <a:endParaRPr lang="en-US" sz="2600">
              <a:latin typeface="Calibri" charset="0"/>
              <a:ea typeface="ＭＳ Ｐゴシック" charset="0"/>
              <a:cs typeface="ＭＳ Ｐゴシック" charset="0"/>
            </a:endParaRPr>
          </a:p>
          <a:p>
            <a:r>
              <a:rPr lang="en-US" sz="2600">
                <a:latin typeface="Calibri" charset="0"/>
                <a:ea typeface="ＭＳ Ｐゴシック" charset="0"/>
                <a:cs typeface="ＭＳ Ｐゴシック" charset="0"/>
              </a:rPr>
              <a:t>Required (for practical purposes)</a:t>
            </a:r>
          </a:p>
          <a:p>
            <a:pPr lvl="1"/>
            <a:r>
              <a:rPr lang="en-US" sz="2200">
                <a:latin typeface="Calibri" charset="0"/>
                <a:ea typeface="ＭＳ Ｐゴシック" charset="0"/>
              </a:rPr>
              <a:t>Comfort with proofs</a:t>
            </a:r>
          </a:p>
          <a:p>
            <a:pPr lvl="1"/>
            <a:r>
              <a:rPr lang="en-US" sz="2200">
                <a:latin typeface="Calibri" charset="0"/>
                <a:ea typeface="ＭＳ Ｐゴシック" charset="0"/>
              </a:rPr>
              <a:t>Willingness to work hard!</a:t>
            </a:r>
          </a:p>
        </p:txBody>
      </p:sp>
    </p:spTree>
    <p:extLst>
      <p:ext uri="{BB962C8B-B14F-4D97-AF65-F5344CB8AC3E}">
        <p14:creationId xmlns:p14="http://schemas.microsoft.com/office/powerpoint/2010/main" val="3948899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Course Structure</a:t>
            </a:r>
          </a:p>
        </p:txBody>
      </p:sp>
      <p:sp>
        <p:nvSpPr>
          <p:cNvPr id="19458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Lectures (2:30 </a:t>
            </a:r>
            <a:r>
              <a:rPr lang="mr-IN">
                <a:latin typeface="Calibri" charset="0"/>
                <a:ea typeface="ＭＳ Ｐゴシック" charset="0"/>
                <a:cs typeface="ＭＳ Ｐゴシック" charset="0"/>
              </a:rPr>
              <a:t>–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5:30pm)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3 hours of algorithms!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Will be broken up with discussions, brainstorming, and breaks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Recitation (5:30 </a:t>
            </a:r>
            <a:r>
              <a:rPr lang="mr-IN">
                <a:latin typeface="Calibri" charset="0"/>
                <a:ea typeface="ＭＳ Ｐゴシック" charset="0"/>
                <a:cs typeface="ＭＳ Ｐゴシック" charset="0"/>
              </a:rPr>
              <a:t>–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6:30pm)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Review homework and examples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Cover unclear material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Will be casual</a:t>
            </a:r>
          </a:p>
        </p:txBody>
      </p:sp>
    </p:spTree>
    <p:extLst>
      <p:ext uri="{BB962C8B-B14F-4D97-AF65-F5344CB8AC3E}">
        <p14:creationId xmlns:p14="http://schemas.microsoft.com/office/powerpoint/2010/main" val="708489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>
                <a:ea typeface="+mj-ea"/>
                <a:cs typeface="+mj-cs"/>
              </a:rPr>
              <a:t>This course: how to solve problems!</a:t>
            </a:r>
          </a:p>
        </p:txBody>
      </p:sp>
      <p:pic>
        <p:nvPicPr>
          <p:cNvPr id="2355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524000"/>
            <a:ext cx="4521200" cy="5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TextBox 4"/>
          <p:cNvSpPr txBox="1">
            <a:spLocks noChangeArrowheads="1"/>
          </p:cNvSpPr>
          <p:nvPr/>
        </p:nvSpPr>
        <p:spPr bwMode="auto">
          <a:xfrm>
            <a:off x="2362200" y="6477000"/>
            <a:ext cx="14478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solidFill>
                  <a:srgbClr val="FFFF00"/>
                </a:solidFill>
                <a:latin typeface="Calibri" charset="0"/>
              </a:rPr>
              <a:t>http://xkcd.com/173/</a:t>
            </a:r>
          </a:p>
        </p:txBody>
      </p:sp>
    </p:spTree>
    <p:extLst>
      <p:ext uri="{BB962C8B-B14F-4D97-AF65-F5344CB8AC3E}">
        <p14:creationId xmlns:p14="http://schemas.microsoft.com/office/powerpoint/2010/main" val="1356794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If a picture is worth 1K words</a:t>
            </a:r>
          </a:p>
        </p:txBody>
      </p:sp>
      <p:pic>
        <p:nvPicPr>
          <p:cNvPr id="25602" name="Picture 2" descr="Screen Shot 2012-08-26 at 9.27.36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608138"/>
            <a:ext cx="8267700" cy="501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1954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75" y="1746250"/>
            <a:ext cx="2373313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650" y="3422650"/>
            <a:ext cx="12700" cy="1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050" y="3575050"/>
            <a:ext cx="12700" cy="1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1" descr="amazon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575" y="4600575"/>
            <a:ext cx="1562100" cy="156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2" descr="silver-apple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313" y="4341813"/>
            <a:ext cx="1458912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3" descr="cash-reserv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213" y="2041525"/>
            <a:ext cx="3430587" cy="184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Why should I care?</a:t>
            </a:r>
          </a:p>
        </p:txBody>
      </p:sp>
    </p:spTree>
    <p:extLst>
      <p:ext uri="{BB962C8B-B14F-4D97-AF65-F5344CB8AC3E}">
        <p14:creationId xmlns:p14="http://schemas.microsoft.com/office/powerpoint/2010/main" val="641735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From someone who got a job at Google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57200" y="1970088"/>
            <a:ext cx="8229600" cy="170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ja-JP" altLang="en-US" sz="3500"/>
              <a:t>“</a:t>
            </a:r>
            <a:r>
              <a:rPr lang="en-US" altLang="ja-JP" sz="3500"/>
              <a:t>You can let your algorithms class know that the phone interviews are essentially like </a:t>
            </a:r>
            <a:r>
              <a:rPr lang="en-US" altLang="ja-JP" sz="3500" b="1"/>
              <a:t>a difficult algorithms test</a:t>
            </a:r>
            <a:r>
              <a:rPr lang="en-US" altLang="ja-JP" sz="3500"/>
              <a:t>. </a:t>
            </a:r>
            <a:endParaRPr lang="en-US" sz="260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33413" y="4108450"/>
            <a:ext cx="7927975" cy="110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200"/>
              <a:t>Lots of data structures, specifying the algorithm, analyzing the </a:t>
            </a:r>
          </a:p>
          <a:p>
            <a:pPr eaLnBrk="1" hangingPunct="1"/>
            <a:r>
              <a:rPr lang="en-US" sz="2200"/>
              <a:t>run time and space requirements... And all on the phone and </a:t>
            </a:r>
          </a:p>
          <a:p>
            <a:pPr eaLnBrk="1" hangingPunct="1"/>
            <a:r>
              <a:rPr lang="en-US" sz="2200" b="1"/>
              <a:t>you're supposed to talk through your thought process</a:t>
            </a:r>
            <a:r>
              <a:rPr lang="en-US" sz="1800" b="1"/>
              <a:t>.</a:t>
            </a:r>
            <a:r>
              <a:rPr lang="ja-JP" altLang="en-US" sz="1800" b="1"/>
              <a:t>”</a:t>
            </a:r>
            <a:endParaRPr lang="en-US" sz="1800" b="1"/>
          </a:p>
        </p:txBody>
      </p:sp>
    </p:spTree>
    <p:extLst>
      <p:ext uri="{BB962C8B-B14F-4D97-AF65-F5344CB8AC3E}">
        <p14:creationId xmlns:p14="http://schemas.microsoft.com/office/powerpoint/2010/main" val="1505866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611</Words>
  <Application>Microsoft Macintosh PowerPoint</Application>
  <PresentationFormat>On-screen Show (4:3)</PresentationFormat>
  <Paragraphs>114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PowerPoint Presentation</vt:lpstr>
      <vt:lpstr>About Me</vt:lpstr>
      <vt:lpstr>Course Resources</vt:lpstr>
      <vt:lpstr>Pre-requisites</vt:lpstr>
      <vt:lpstr>Course Structure</vt:lpstr>
      <vt:lpstr>This course: how to solve problems!</vt:lpstr>
      <vt:lpstr>If a picture is worth 1K words</vt:lpstr>
      <vt:lpstr>Why should I care?</vt:lpstr>
      <vt:lpstr>From someone who got a job at Google</vt:lpstr>
      <vt:lpstr>Why care about algorithms?</vt:lpstr>
      <vt:lpstr>Why care about algorithms?</vt:lpstr>
      <vt:lpstr>Why care about algorithms?</vt:lpstr>
      <vt:lpstr>Amazon</vt:lpstr>
      <vt:lpstr>Why care about algorithms?</vt:lpstr>
      <vt:lpstr>Algorithms are everywhere</vt:lpstr>
      <vt:lpstr>Now about the course</vt:lpstr>
      <vt:lpstr>We’ll do loads of</vt:lpstr>
      <vt:lpstr>The language of proofs</vt:lpstr>
      <vt:lpstr>A common complaint</vt:lpstr>
      <vt:lpstr>True because….</vt:lpstr>
      <vt:lpstr>False because…</vt:lpstr>
      <vt:lpstr>What I’ll strive to do</vt:lpstr>
      <vt:lpstr>I’m not a mind reader</vt:lpstr>
      <vt:lpstr>The only way to do well is to work hard</vt:lpstr>
      <vt:lpstr>Warning: Easy != Plug n’ Chug</vt:lpstr>
      <vt:lpstr>Lecture pace</vt:lpstr>
      <vt:lpstr>What are Algorithms?</vt:lpstr>
      <vt:lpstr>PowerPoint Presentation</vt:lpstr>
      <vt:lpstr>Don Knuth</vt:lpstr>
      <vt:lpstr>Don Knuth Reward Checks</vt:lpstr>
      <vt:lpstr>Knuth’s Definition</vt:lpstr>
      <vt:lpstr>PowerPoint Presentation</vt:lpstr>
      <vt:lpstr>From problem to software</vt:lpstr>
      <vt:lpstr>Day 1 Survey</vt:lpstr>
      <vt:lpstr>Questions/Comments?</vt:lpstr>
    </vt:vector>
  </TitlesOfParts>
  <Company>University at Buffalo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Jesse Hartloff</dc:creator>
  <cp:lastModifiedBy>Jesse Hartloff</cp:lastModifiedBy>
  <cp:revision>8</cp:revision>
  <dcterms:created xsi:type="dcterms:W3CDTF">2018-05-29T03:59:43Z</dcterms:created>
  <dcterms:modified xsi:type="dcterms:W3CDTF">2018-05-29T14:01:02Z</dcterms:modified>
</cp:coreProperties>
</file>